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681" r:id="rId2"/>
    <p:sldId id="692" r:id="rId3"/>
    <p:sldId id="689" r:id="rId4"/>
    <p:sldId id="694" r:id="rId5"/>
    <p:sldId id="658" r:id="rId6"/>
    <p:sldId id="659" r:id="rId7"/>
    <p:sldId id="660" r:id="rId8"/>
    <p:sldId id="662" r:id="rId9"/>
    <p:sldId id="683" r:id="rId10"/>
    <p:sldId id="661" r:id="rId11"/>
    <p:sldId id="664" r:id="rId12"/>
    <p:sldId id="684" r:id="rId13"/>
    <p:sldId id="630" r:id="rId14"/>
    <p:sldId id="572" r:id="rId15"/>
    <p:sldId id="628" r:id="rId16"/>
    <p:sldId id="629" r:id="rId17"/>
    <p:sldId id="686" r:id="rId18"/>
    <p:sldId id="688" r:id="rId19"/>
    <p:sldId id="685" r:id="rId20"/>
    <p:sldId id="673" r:id="rId21"/>
    <p:sldId id="677" r:id="rId22"/>
    <p:sldId id="679" r:id="rId23"/>
    <p:sldId id="690" r:id="rId24"/>
    <p:sldId id="631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46" autoAdjust="0"/>
    <p:restoredTop sz="91565" autoAdjust="0"/>
  </p:normalViewPr>
  <p:slideViewPr>
    <p:cSldViewPr snapToGrid="0">
      <p:cViewPr varScale="1">
        <p:scale>
          <a:sx n="103" d="100"/>
          <a:sy n="103" d="100"/>
        </p:scale>
        <p:origin x="1758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8CB23B8-D632-4BB0-AC1F-AEC391869A2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7E8E8-2E47-40FB-BCA5-8A2A97B0CB8A}" type="datetimeFigureOut">
              <a:rPr lang="de-DE" smtClean="0"/>
              <a:t>18.04.2022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40A0B55-59C4-40F1-A33A-C63E7186970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5BA9ED2-A580-4F6F-9336-20EC4BC3A65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4428B9-A0C5-437C-9D64-9A204905C0BD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Kopfzeilenplatzhalter 5">
            <a:extLst>
              <a:ext uri="{FF2B5EF4-FFF2-40B4-BE49-F238E27FC236}">
                <a16:creationId xmlns:a16="http://schemas.microsoft.com/office/drawing/2014/main" id="{9F4FD03D-8972-43FB-AC82-63267BB849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05124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08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73C4-1C5B-49FB-B69A-0FC63E7AEE8A}" type="datetime1">
              <a:rPr lang="en-US" smtClean="0"/>
              <a:t>4/18/2022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Kühne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B44CD-D37C-4F2F-BDAD-F6AA679D977B}" type="datetime1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‹Nr.›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D7AE0-7A7D-4001-86DF-71C294650630}" type="datetime1">
              <a:rPr lang="en-US" smtClean="0"/>
              <a:t>4/18/2022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Kühne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240C-6708-43D3-A523-E7D57C2D5608}" type="datetime1">
              <a:rPr lang="en-US" smtClean="0"/>
              <a:t>4/18/2022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Kühne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855E5-D094-4AE1-8F9A-BAFA761AA313}" type="datetime1">
              <a:rPr lang="en-US" smtClean="0"/>
              <a:t>4/18/2022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Kühne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14F36-58AA-43D3-9B35-48BE3C3152E1}" type="datetime1">
              <a:rPr lang="en-US" smtClean="0"/>
              <a:t>4/18/2022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‹Nr.›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Kühne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2AA66-8EA3-4ED7-BBBE-7F846A2D8071}" type="datetime1">
              <a:rPr lang="en-US" smtClean="0"/>
              <a:t>4/18/2022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‹Nr.›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B5317-AED0-46AD-9E81-B0DC9B12BB56}" type="datetime1">
              <a:rPr lang="en-US" smtClean="0"/>
              <a:t>4/18/2022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Kühne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CB556-D633-4AF5-8BE8-498071CC02FF}" type="datetime1">
              <a:rPr lang="en-US" smtClean="0"/>
              <a:t>4/18/2022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Kühne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9DADA-BA3E-4F49-9312-5DD67B6D9CBC}" type="datetime1">
              <a:rPr lang="en-US" smtClean="0"/>
              <a:t>4/18/2022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‹Nr.›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Kühne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87BEA-F1C0-460B-86BA-1DFE656210B8}" type="datetime1">
              <a:rPr lang="en-US" smtClean="0"/>
              <a:t>4/18/2022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‹Nr.›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Kühne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F721E-D152-435C-BB15-97CB7B29C5E3}" type="datetime1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Kühne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8EAA6DC-6402-4CA5-B927-4749956B96B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50" y="6254650"/>
            <a:ext cx="570461" cy="59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tiff"/><Relationship Id="rId4" Type="http://schemas.openxmlformats.org/officeDocument/2006/relationships/image" Target="../media/image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coKuehne/seminars_in_applied_economics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MarcoKuehne/seminars_in_applied_economics.gi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hyperlink" Target="https://github.com/MarcoKuehne/seminars_in_applied_economics.gi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tiff"/><Relationship Id="rId7" Type="http://schemas.openxmlformats.org/officeDocument/2006/relationships/image" Target="../media/image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MarcoKuehne/seminars_in_applied_economics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eams.microsoft.com/l/team/19%3aBL5KRIQ2fKd248VCfkT5xCpa33P_QmTvl_zQWd5YnbE1%40thread.tacv2/conversations?groupId=7eae0536-0949-4fed-b6dc-3c89aac103df&amp;tenantId=41360a17-9216-4d8b-bc2d-26b7cc95fe99" TargetMode="External"/><Relationship Id="rId2" Type="http://schemas.openxmlformats.org/officeDocument/2006/relationships/hyperlink" Target="https://www.microsoft.com/de-de/education/products/office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r-project.org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products/rstudio/download/#download" TargetMode="External"/><Relationship Id="rId2" Type="http://schemas.openxmlformats.org/officeDocument/2006/relationships/hyperlink" Target="https://rstudio.com/products/rstudio/download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wFo9wCpdSU" TargetMode="External"/><Relationship Id="rId2" Type="http://schemas.openxmlformats.org/officeDocument/2006/relationships/hyperlink" Target="https://git-scm.com/download/mac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bFwejIsHlY" TargetMode="External"/><Relationship Id="rId2" Type="http://schemas.openxmlformats.org/officeDocument/2006/relationships/hyperlink" Target="https://git-scm.com/download/win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85814AC-9807-4A26-A29E-F863E6C48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281A9-2352-4F29-8E11-78D9A64F8601}" type="datetime1">
              <a:rPr lang="en-US" smtClean="0"/>
              <a:t>4/18/2022</a:t>
            </a:fld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F55DF85-B853-4A72-875F-22A5F8A5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err="1"/>
              <a:t>Becoming</a:t>
            </a:r>
            <a:r>
              <a:rPr lang="de-DE" b="1" dirty="0"/>
              <a:t> </a:t>
            </a:r>
            <a:r>
              <a:rPr lang="de-DE" b="1" dirty="0" err="1"/>
              <a:t>Fluent</a:t>
            </a:r>
            <a:r>
              <a:rPr lang="de-DE" b="1" dirty="0"/>
              <a:t> in Data (2022)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59B4025-E7BE-43B9-A69D-11E357534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D08307-855A-496E-A8F7-CB7D3D20E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sp>
        <p:nvSpPr>
          <p:cNvPr id="7" name="Titel 2">
            <a:extLst>
              <a:ext uri="{FF2B5EF4-FFF2-40B4-BE49-F238E27FC236}">
                <a16:creationId xmlns:a16="http://schemas.microsoft.com/office/drawing/2014/main" id="{65E8459D-1073-4EC5-AACF-FFC415732FFA}"/>
              </a:ext>
            </a:extLst>
          </p:cNvPr>
          <p:cNvSpPr txBox="1">
            <a:spLocks/>
          </p:cNvSpPr>
          <p:nvPr/>
        </p:nvSpPr>
        <p:spPr>
          <a:xfrm>
            <a:off x="628650" y="179366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b="1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40B34E3-B8BB-4321-AB74-603451BFBABB}"/>
              </a:ext>
            </a:extLst>
          </p:cNvPr>
          <p:cNvSpPr txBox="1"/>
          <p:nvPr/>
        </p:nvSpPr>
        <p:spPr>
          <a:xfrm>
            <a:off x="3338946" y="1324306"/>
            <a:ext cx="1962727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5500" b="1" dirty="0"/>
              <a:t>Setup</a:t>
            </a:r>
            <a:endParaRPr lang="de-DE" sz="5500" dirty="0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7CAB2E12-F2D2-4796-AD30-77D202A37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691" y="2548947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249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386ECE-9BA2-B140-B3EE-B88E9F40E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B40A4-013E-426D-9CC8-4AC82BC74607}" type="datetime1">
              <a:rPr lang="en-US" smtClean="0"/>
              <a:t>4/18/2022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35FB63-C6FE-ED46-B2DE-EAEB21A7C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400"/>
              <a:t>	All good?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F678B-4B91-1348-AF12-278571F9F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F203E-500C-5E42-9ACA-9D14667264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pic>
        <p:nvPicPr>
          <p:cNvPr id="7" name="Picture 6" descr="A flat screen television&#10;&#10;Description automatically generated">
            <a:extLst>
              <a:ext uri="{FF2B5EF4-FFF2-40B4-BE49-F238E27FC236}">
                <a16:creationId xmlns:a16="http://schemas.microsoft.com/office/drawing/2014/main" id="{23F6AB9B-A22D-7B45-A77E-4C5513D425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31" y="1711190"/>
            <a:ext cx="4089621" cy="2556013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87C7A74-612F-3B43-8CA4-605D0947C85B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Mac: Look for R </a:t>
            </a:r>
            <a:r>
              <a:rPr lang="en-US">
                <a:solidFill>
                  <a:schemeClr val="bg1"/>
                </a:solidFill>
              </a:rPr>
              <a:t>and RStudio </a:t>
            </a:r>
            <a:r>
              <a:rPr lang="en-US" dirty="0">
                <a:solidFill>
                  <a:schemeClr val="bg1"/>
                </a:solidFill>
              </a:rPr>
              <a:t>Icons.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D102CF-507E-7A48-B73B-233CCA4B84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045" y="3136817"/>
            <a:ext cx="4316755" cy="711886"/>
          </a:xfrm>
          <a:prstGeom prst="rect">
            <a:avLst/>
          </a:prstGeom>
        </p:spPr>
      </p:pic>
      <p:pic>
        <p:nvPicPr>
          <p:cNvPr id="12" name="Picture 11" descr="A black sign with white text on screen&#10;&#10;Description automatically generated">
            <a:extLst>
              <a:ext uri="{FF2B5EF4-FFF2-40B4-BE49-F238E27FC236}">
                <a16:creationId xmlns:a16="http://schemas.microsoft.com/office/drawing/2014/main" id="{B9EC45E4-C93B-2740-80F7-D1C67FE31D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045" y="2152185"/>
            <a:ext cx="698500" cy="812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23DB1A-F0DA-2847-8EAA-1E5418838C1B}"/>
              </a:ext>
            </a:extLst>
          </p:cNvPr>
          <p:cNvSpPr txBox="1"/>
          <p:nvPr/>
        </p:nvSpPr>
        <p:spPr>
          <a:xfrm>
            <a:off x="592329" y="4263885"/>
            <a:ext cx="3276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Mac: Use “Launchpad” &amp; Type 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DD072-A2FE-0942-9714-7B27F4D51349}"/>
              </a:ext>
            </a:extLst>
          </p:cNvPr>
          <p:cNvSpPr txBox="1"/>
          <p:nvPr/>
        </p:nvSpPr>
        <p:spPr>
          <a:xfrm>
            <a:off x="4830417" y="4263885"/>
            <a:ext cx="4096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Mac: Use: “Terminal” &amp; Type “git version”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7825D8-81DA-BA46-BB5C-B1ABE4C3BB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1204F53-8F5B-DF47-9AB4-F8B85FC114E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67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6B92C0-7E09-174D-B440-9188BFCBB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A5AEC-9A12-4613-82E4-065432E3EC4F}" type="datetime1">
              <a:rPr lang="en-US" smtClean="0"/>
              <a:t>4/18/2022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04845C-1688-6245-A6E9-1E3CD4CFB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400"/>
              <a:t>	All good?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F2A32-45B7-8742-9FF7-4FA91D99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FC848-817F-B840-A937-4170B1C320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31207B-F439-1849-B725-0FF9B1A13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94" y="1325217"/>
            <a:ext cx="4593147" cy="3910496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E17F901-9353-D844-AA64-5954744BDE4F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Windows: Navigate to the program folder look for git, R </a:t>
            </a:r>
            <a:r>
              <a:rPr lang="en-US">
                <a:solidFill>
                  <a:schemeClr val="bg1"/>
                </a:solidFill>
              </a:rPr>
              <a:t>and RStudio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1B727C-17E9-B54B-BDF9-CCDC2283DDEE}"/>
              </a:ext>
            </a:extLst>
          </p:cNvPr>
          <p:cNvSpPr/>
          <p:nvPr/>
        </p:nvSpPr>
        <p:spPr>
          <a:xfrm>
            <a:off x="2014330" y="2226365"/>
            <a:ext cx="742122" cy="225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868B2C-68C8-AC42-984E-2E789DDA2A92}"/>
              </a:ext>
            </a:extLst>
          </p:cNvPr>
          <p:cNvSpPr/>
          <p:nvPr/>
        </p:nvSpPr>
        <p:spPr>
          <a:xfrm>
            <a:off x="2007704" y="4472609"/>
            <a:ext cx="742122" cy="225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D1C3E3-BC9C-DC4A-9D6A-04270B28EAE3}"/>
              </a:ext>
            </a:extLst>
          </p:cNvPr>
          <p:cNvSpPr/>
          <p:nvPr/>
        </p:nvSpPr>
        <p:spPr>
          <a:xfrm>
            <a:off x="2034208" y="5015948"/>
            <a:ext cx="742122" cy="225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AE840D-B455-7D43-8D41-DB9C86264F0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63BD34-816A-654D-82F4-87B0BC41F26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357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85814AC-9807-4A26-A29E-F863E6C48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281A9-2352-4F29-8E11-78D9A64F8601}" type="datetime1">
              <a:rPr lang="en-US" smtClean="0"/>
              <a:t>4/18/2022</a:t>
            </a:fld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F55DF85-B853-4A72-875F-22A5F8A5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You should now have R, R-Studio and git.</a:t>
            </a:r>
            <a:endParaRPr lang="de-DE" b="1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59B4025-E7BE-43B9-A69D-11E357534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D08307-855A-496E-A8F7-CB7D3D20E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sp>
        <p:nvSpPr>
          <p:cNvPr id="7" name="Titel 2">
            <a:extLst>
              <a:ext uri="{FF2B5EF4-FFF2-40B4-BE49-F238E27FC236}">
                <a16:creationId xmlns:a16="http://schemas.microsoft.com/office/drawing/2014/main" id="{65E8459D-1073-4EC5-AACF-FFC415732FFA}"/>
              </a:ext>
            </a:extLst>
          </p:cNvPr>
          <p:cNvSpPr txBox="1">
            <a:spLocks/>
          </p:cNvSpPr>
          <p:nvPr/>
        </p:nvSpPr>
        <p:spPr>
          <a:xfrm>
            <a:off x="628650" y="179366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b="1"/>
          </a:p>
        </p:txBody>
      </p:sp>
      <p:pic>
        <p:nvPicPr>
          <p:cNvPr id="8" name="Grafik 7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CAB44416-B82F-472B-9305-32504C2872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887" y="2385143"/>
            <a:ext cx="2451051" cy="2159344"/>
          </a:xfrm>
          <a:prstGeom prst="rect">
            <a:avLst/>
          </a:prstGeom>
        </p:spPr>
      </p:pic>
      <p:pic>
        <p:nvPicPr>
          <p:cNvPr id="1026" name="Picture 2" descr="One does not simply switch to git - One Does Not Simply - quickmeme">
            <a:extLst>
              <a:ext uri="{FF2B5EF4-FFF2-40B4-BE49-F238E27FC236}">
                <a16:creationId xmlns:a16="http://schemas.microsoft.com/office/drawing/2014/main" id="{DBF87D1C-F18F-4C7F-933C-B30F1B145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98" y="2385143"/>
            <a:ext cx="5233411" cy="215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270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D3F6F-66D8-48A1-AC40-56AF95F4B9DE}" type="datetime1">
              <a:rPr lang="en-US" smtClean="0"/>
              <a:t>4/18/2022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8535" y="312462"/>
            <a:ext cx="8263102" cy="591477"/>
          </a:xfrm>
        </p:spPr>
        <p:txBody>
          <a:bodyPr/>
          <a:lstStyle/>
          <a:p>
            <a:r>
              <a:rPr lang="en-US" dirty="0"/>
              <a:t>	Step </a:t>
            </a:r>
            <a:r>
              <a:rPr lang="en-US" dirty="0" smtClean="0"/>
              <a:t>5. </a:t>
            </a:r>
            <a:r>
              <a:rPr lang="en-US" dirty="0"/>
              <a:t>Connect </a:t>
            </a:r>
            <a:r>
              <a:rPr lang="en-US" dirty="0" err="1"/>
              <a:t>Rstudio</a:t>
            </a:r>
            <a:r>
              <a:rPr lang="en-US" dirty="0"/>
              <a:t> to Repo.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90445C-850B-D543-93F2-2A5F04F1E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2476088"/>
            <a:ext cx="1309260" cy="1012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0F69CD-16D1-A04F-9558-2149C7231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78" y="2119659"/>
            <a:ext cx="1725544" cy="1725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86DF65-F9BE-2144-8555-FB168BAA8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729" y="4079600"/>
            <a:ext cx="1033672" cy="4312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77A276-C775-5540-A6B0-938FC075D23C}"/>
              </a:ext>
            </a:extLst>
          </p:cNvPr>
          <p:cNvSpPr txBox="1"/>
          <p:nvPr/>
        </p:nvSpPr>
        <p:spPr>
          <a:xfrm>
            <a:off x="6718852" y="3833552"/>
            <a:ext cx="1298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Files hosted on </a:t>
            </a:r>
            <a:r>
              <a:rPr lang="en-US" dirty="0" err="1"/>
              <a:t>github.com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CB578D-AA55-A34C-8D21-1B280A2F51BD}"/>
              </a:ext>
            </a:extLst>
          </p:cNvPr>
          <p:cNvSpPr txBox="1"/>
          <p:nvPr/>
        </p:nvSpPr>
        <p:spPr>
          <a:xfrm>
            <a:off x="1007166" y="3833552"/>
            <a:ext cx="2703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 Studio sits on top of base R &amp; adds functionality.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7D0B05-7908-754A-8EE5-8B637FE81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251" y="2467253"/>
            <a:ext cx="1085915" cy="1030357"/>
          </a:xfrm>
          <a:prstGeom prst="rect">
            <a:avLst/>
          </a:prstGeom>
        </p:spPr>
      </p:pic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90DBCD3B-DF82-0741-BAB8-A6BAE361EB5A}"/>
              </a:ext>
            </a:extLst>
          </p:cNvPr>
          <p:cNvSpPr/>
          <p:nvPr/>
        </p:nvSpPr>
        <p:spPr>
          <a:xfrm>
            <a:off x="3591340" y="2538484"/>
            <a:ext cx="2915478" cy="8878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Connect to git repository.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93924A-45E4-384D-B138-BD982CFCCFF1}"/>
              </a:ext>
            </a:extLst>
          </p:cNvPr>
          <p:cNvSpPr txBox="1"/>
          <p:nvPr/>
        </p:nvSpPr>
        <p:spPr>
          <a:xfrm>
            <a:off x="4340086" y="4555795"/>
            <a:ext cx="12987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Makes the programmatic connection.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93DCCA-90EC-3845-AED9-CCF741EFA77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43F82F-B069-DF44-B5C5-F84AA8A540B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1">
            <a:extLst>
              <a:ext uri="{FF2B5EF4-FFF2-40B4-BE49-F238E27FC236}">
                <a16:creationId xmlns:a16="http://schemas.microsoft.com/office/drawing/2014/main" id="{68037AFF-3958-49D5-8B56-A3038F04274D}"/>
              </a:ext>
            </a:extLst>
          </p:cNvPr>
          <p:cNvSpPr txBox="1"/>
          <p:nvPr/>
        </p:nvSpPr>
        <p:spPr>
          <a:xfrm>
            <a:off x="6718852" y="5126428"/>
            <a:ext cx="1841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*Think of GitHub as a dropbox for programmer.</a:t>
            </a:r>
            <a:endParaRPr lang="en-US" dirty="0"/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01070278-E330-444F-BDB7-3AA9455731D7}"/>
              </a:ext>
            </a:extLst>
          </p:cNvPr>
          <p:cNvSpPr txBox="1">
            <a:spLocks/>
          </p:cNvSpPr>
          <p:nvPr/>
        </p:nvSpPr>
        <p:spPr>
          <a:xfrm>
            <a:off x="129390" y="1139146"/>
            <a:ext cx="8726193" cy="3836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>
            <a:normAutofit fontScale="47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>
                <a:solidFill>
                  <a:schemeClr val="bg1"/>
                </a:solidFill>
              </a:rPr>
              <a:t>Now that you have R, R-Studio &amp; git, time to connect to our class repository.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71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014F1-C420-498D-A002-4944BA895AB8}" type="datetime1">
              <a:rPr lang="en-US" smtClean="0"/>
              <a:t>4/18/2022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3200" dirty="0"/>
              <a:t>	Step </a:t>
            </a:r>
            <a:r>
              <a:rPr lang="en-US" sz="3200" dirty="0" smtClean="0"/>
              <a:t>5. </a:t>
            </a:r>
            <a:r>
              <a:rPr lang="en-US" sz="3200" dirty="0"/>
              <a:t>Setup a new project &amp; do a “git pull”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881960" y="5651931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935" y="2831260"/>
            <a:ext cx="3887657" cy="280938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35375" y="3564544"/>
            <a:ext cx="1974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77720" y="2899318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Open RStudio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2687400-4952-0D40-8087-CA88B1F0AB6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77DA67-A9A8-7F48-8FDA-BBFFCD6C3E5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7764474-036B-EE46-93CD-4037E65D9624}"/>
              </a:ext>
            </a:extLst>
          </p:cNvPr>
          <p:cNvSpPr/>
          <p:nvPr/>
        </p:nvSpPr>
        <p:spPr>
          <a:xfrm>
            <a:off x="0" y="1102674"/>
            <a:ext cx="9144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 you to look at in browser</a:t>
            </a:r>
            <a:r>
              <a:rPr lang="en-US"/>
              <a:t>: </a:t>
            </a:r>
            <a:r>
              <a:rPr lang="en-US">
                <a:hlinkClick r:id="rId3"/>
              </a:rPr>
              <a:t>https://github.com/MarcoKuehne/seminars_in_applied_economics</a:t>
            </a:r>
            <a:endParaRPr lang="en-US"/>
          </a:p>
          <a:p>
            <a:endParaRPr lang="en-US"/>
          </a:p>
          <a:p>
            <a:r>
              <a:rPr lang="en-US"/>
              <a:t>Enter </a:t>
            </a:r>
            <a:r>
              <a:rPr lang="en-US" dirty="0"/>
              <a:t>in your </a:t>
            </a:r>
            <a:r>
              <a:rPr lang="en-US" dirty="0" err="1"/>
              <a:t>Rstudio</a:t>
            </a:r>
            <a:r>
              <a:rPr lang="en-US" dirty="0"/>
              <a:t> Instance</a:t>
            </a:r>
            <a:r>
              <a:rPr lang="en-US"/>
              <a:t>:  </a:t>
            </a:r>
          </a:p>
          <a:p>
            <a:r>
              <a:rPr lang="en-US">
                <a:hlinkClick r:id="rId4"/>
              </a:rPr>
              <a:t>https://github.com/MarcoKuehne/seminars_in_applied_economics.git</a:t>
            </a:r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316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7C846-4078-4B49-9E9F-3CC75DB5EF48}" type="datetime1">
              <a:rPr lang="en-US" smtClean="0"/>
              <a:t>4/18/2022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3200" dirty="0"/>
              <a:t>	Step </a:t>
            </a:r>
            <a:r>
              <a:rPr lang="en-US" sz="3200" dirty="0" smtClean="0"/>
              <a:t>5. </a:t>
            </a:r>
            <a:r>
              <a:rPr lang="en-US" sz="3200" dirty="0"/>
              <a:t>Setup a new project &amp; do a “</a:t>
            </a:r>
            <a:r>
              <a:rPr lang="en-US" sz="3200" dirty="0" err="1"/>
              <a:t>git</a:t>
            </a:r>
            <a:r>
              <a:rPr lang="en-US" sz="3200" dirty="0"/>
              <a:t> pull”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 RStudio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382242-FB53-0641-BCBB-D5E6766FAAF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34A6FB-686A-A849-A968-0AFB6DBC77E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3D97C75-6E52-8C43-A3B8-177AE6028D3B}"/>
              </a:ext>
            </a:extLst>
          </p:cNvPr>
          <p:cNvSpPr/>
          <p:nvPr/>
        </p:nvSpPr>
        <p:spPr>
          <a:xfrm>
            <a:off x="2625093" y="5197937"/>
            <a:ext cx="19073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Appears by magic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041246-E4B8-F141-9B7E-FFCF71DAD2D4}"/>
              </a:ext>
            </a:extLst>
          </p:cNvPr>
          <p:cNvSpPr/>
          <p:nvPr/>
        </p:nvSpPr>
        <p:spPr>
          <a:xfrm>
            <a:off x="252248" y="5754939"/>
            <a:ext cx="73471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https://github.com/MarcoKuehne/seminars_in_applied_economics.git</a:t>
            </a:r>
            <a:r>
              <a:rPr lang="en-US"/>
              <a:t> </a:t>
            </a:r>
            <a:endParaRPr lang="en-US" dirty="0"/>
          </a:p>
        </p:txBody>
      </p:sp>
      <p:pic>
        <p:nvPicPr>
          <p:cNvPr id="14" name="Grafik 13" descr="Ein Bild, das Text, Säugetier enthält.&#10;&#10;Automatisch generierte Beschreibung">
            <a:extLst>
              <a:ext uri="{FF2B5EF4-FFF2-40B4-BE49-F238E27FC236}">
                <a16:creationId xmlns:a16="http://schemas.microsoft.com/office/drawing/2014/main" id="{65B58204-BD62-43CF-B94B-4D9D40DB51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595" y="4229089"/>
            <a:ext cx="2145074" cy="146721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9B75E32-3BB4-4CA5-9074-B01F3EDC6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204" y="1309932"/>
            <a:ext cx="3850051" cy="2799369"/>
          </a:xfrm>
          <a:prstGeom prst="rect">
            <a:avLst/>
          </a:prstGeom>
        </p:spPr>
      </p:pic>
      <p:cxnSp>
        <p:nvCxnSpPr>
          <p:cNvPr id="19" name="Straight Arrow Connector 7">
            <a:extLst>
              <a:ext uri="{FF2B5EF4-FFF2-40B4-BE49-F238E27FC236}">
                <a16:creationId xmlns:a16="http://schemas.microsoft.com/office/drawing/2014/main" id="{FF93F186-CDC4-4451-B658-26B6BD0A08A1}"/>
              </a:ext>
            </a:extLst>
          </p:cNvPr>
          <p:cNvCxnSpPr>
            <a:cxnSpLocks/>
          </p:cNvCxnSpPr>
          <p:nvPr/>
        </p:nvCxnSpPr>
        <p:spPr>
          <a:xfrm flipV="1">
            <a:off x="1577591" y="2282865"/>
            <a:ext cx="2994409" cy="3472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7">
            <a:extLst>
              <a:ext uri="{FF2B5EF4-FFF2-40B4-BE49-F238E27FC236}">
                <a16:creationId xmlns:a16="http://schemas.microsoft.com/office/drawing/2014/main" id="{187BA39A-BE4B-4194-A9C6-7F78049128FF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3578772" y="2602241"/>
            <a:ext cx="1455452" cy="2595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7">
            <a:extLst>
              <a:ext uri="{FF2B5EF4-FFF2-40B4-BE49-F238E27FC236}">
                <a16:creationId xmlns:a16="http://schemas.microsoft.com/office/drawing/2014/main" id="{953BB92A-FB79-4D03-8E10-1E57FD49793C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7096837" y="2964264"/>
            <a:ext cx="315295" cy="1264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978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73F0-27A8-41C7-835B-C2229056972F}" type="datetime1">
              <a:rPr lang="en-US" smtClean="0"/>
              <a:t>4/18/2022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60327"/>
            <a:ext cx="8708781" cy="591477"/>
          </a:xfrm>
        </p:spPr>
        <p:txBody>
          <a:bodyPr/>
          <a:lstStyle/>
          <a:p>
            <a:r>
              <a:rPr lang="en-US" sz="3200" dirty="0"/>
              <a:t>Each day we will perform </a:t>
            </a:r>
            <a:r>
              <a:rPr lang="en-US" sz="3200"/>
              <a:t>a “git pull” </a:t>
            </a:r>
            <a:r>
              <a:rPr lang="en-US" sz="3200" dirty="0"/>
              <a:t>in case there are updates to curriculum to aid learning.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EACH </a:t>
            </a:r>
            <a:r>
              <a:rPr lang="en-US" dirty="0"/>
              <a:t>Class session perform a </a:t>
            </a:r>
            <a:r>
              <a:rPr lang="en-US" b="1" u="sng" dirty="0" err="1"/>
              <a:t>Git</a:t>
            </a:r>
            <a:r>
              <a:rPr lang="en-US" b="1" u="sng" dirty="0"/>
              <a:t> Pull </a:t>
            </a:r>
            <a:r>
              <a:rPr lang="en-US" dirty="0"/>
              <a:t>to update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 RStudio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160" y="2139081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Oval 8"/>
          <p:cNvSpPr/>
          <p:nvPr/>
        </p:nvSpPr>
        <p:spPr>
          <a:xfrm>
            <a:off x="6106282" y="2388362"/>
            <a:ext cx="520262" cy="22071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C963EC-2228-054C-8DF5-0EF7FB343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808" y="2911288"/>
            <a:ext cx="2832100" cy="1143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1293F0-2B63-ED43-AFF2-ABE2FBB0188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B1F04E-0240-AA42-9E4F-40616A47B75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C7BF4B-624E-3B43-83E7-92B6021234D8}"/>
              </a:ext>
            </a:extLst>
          </p:cNvPr>
          <p:cNvCxnSpPr/>
          <p:nvPr/>
        </p:nvCxnSpPr>
        <p:spPr>
          <a:xfrm flipV="1">
            <a:off x="2884714" y="2612571"/>
            <a:ext cx="3230336" cy="2052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173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E6359D5-1FFC-412E-9F79-3126E2320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B5317-AED0-46AD-9E81-B0DC9B12BB56}" type="datetime1">
              <a:rPr lang="en-US" smtClean="0"/>
              <a:t>4/18/2022</a:t>
            </a:fld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45B8F86-EE75-4D04-816F-CEB302110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One folder, all data.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0B4294-41A5-44EE-A33D-1CF0DBE58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343282-4C34-4F16-9C01-89E44A1458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2029B4C-813F-4651-896B-C97BDDAB8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26" y="2220776"/>
            <a:ext cx="7921909" cy="2682819"/>
          </a:xfrm>
          <a:prstGeom prst="rect">
            <a:avLst/>
          </a:prstGeom>
        </p:spPr>
      </p:pic>
      <p:sp>
        <p:nvSpPr>
          <p:cNvPr id="9" name="Rectangle 17">
            <a:extLst>
              <a:ext uri="{FF2B5EF4-FFF2-40B4-BE49-F238E27FC236}">
                <a16:creationId xmlns:a16="http://schemas.microsoft.com/office/drawing/2014/main" id="{6903E2B7-6B44-4443-8766-37133CFF34CB}"/>
              </a:ext>
            </a:extLst>
          </p:cNvPr>
          <p:cNvSpPr/>
          <p:nvPr/>
        </p:nvSpPr>
        <p:spPr>
          <a:xfrm>
            <a:off x="132230" y="1107613"/>
            <a:ext cx="8915400" cy="7010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/>
              <a:t>Somewhere in your favorite destination you now synchronized all course material </a:t>
            </a:r>
          </a:p>
          <a:p>
            <a:r>
              <a:rPr lang="en-US" sz="2000"/>
              <a:t>(data, homework, lectures, etc.). </a:t>
            </a:r>
            <a:endParaRPr lang="en-US" sz="2000" dirty="0"/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8E59ED2A-409F-4992-8245-F6CB7CE710E2}"/>
              </a:ext>
            </a:extLst>
          </p:cNvPr>
          <p:cNvSpPr txBox="1"/>
          <p:nvPr/>
        </p:nvSpPr>
        <p:spPr>
          <a:xfrm>
            <a:off x="2160812" y="5445307"/>
            <a:ext cx="60888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Everytime you start to work, click this project file “.Rproj”</a:t>
            </a:r>
          </a:p>
          <a:p>
            <a:r>
              <a:rPr lang="en-US"/>
              <a:t>EACH Class session perform a </a:t>
            </a:r>
            <a:r>
              <a:rPr lang="en-US" b="1" u="sng"/>
              <a:t>Git Pull </a:t>
            </a:r>
            <a:r>
              <a:rPr lang="en-US"/>
              <a:t>to update files</a:t>
            </a:r>
          </a:p>
          <a:p>
            <a:endParaRPr lang="en-US" dirty="0"/>
          </a:p>
        </p:txBody>
      </p:sp>
      <p:cxnSp>
        <p:nvCxnSpPr>
          <p:cNvPr id="11" name="Straight Arrow Connector 6">
            <a:extLst>
              <a:ext uri="{FF2B5EF4-FFF2-40B4-BE49-F238E27FC236}">
                <a16:creationId xmlns:a16="http://schemas.microsoft.com/office/drawing/2014/main" id="{B4324C7F-5026-4458-9505-B9C1BAB6DF47}"/>
              </a:ext>
            </a:extLst>
          </p:cNvPr>
          <p:cNvCxnSpPr>
            <a:cxnSpLocks/>
          </p:cNvCxnSpPr>
          <p:nvPr/>
        </p:nvCxnSpPr>
        <p:spPr>
          <a:xfrm flipH="1" flipV="1">
            <a:off x="3185327" y="4702629"/>
            <a:ext cx="1647930" cy="703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959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E6359D5-1FFC-412E-9F79-3126E2320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B5317-AED0-46AD-9E81-B0DC9B12BB56}" type="datetime1">
              <a:rPr lang="en-US" smtClean="0"/>
              <a:t>4/18/2022</a:t>
            </a:fld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45B8F86-EE75-4D04-816F-CEB302110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One folder, all data.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0B4294-41A5-44EE-A33D-1CF0DBE58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343282-4C34-4F16-9C01-89E44A1458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2029B4C-813F-4651-896B-C97BDDAB8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26" y="2220777"/>
            <a:ext cx="5464047" cy="1850444"/>
          </a:xfrm>
          <a:prstGeom prst="rect">
            <a:avLst/>
          </a:prstGeom>
        </p:spPr>
      </p:pic>
      <p:sp>
        <p:nvSpPr>
          <p:cNvPr id="9" name="Rectangle 17">
            <a:extLst>
              <a:ext uri="{FF2B5EF4-FFF2-40B4-BE49-F238E27FC236}">
                <a16:creationId xmlns:a16="http://schemas.microsoft.com/office/drawing/2014/main" id="{6903E2B7-6B44-4443-8766-37133CFF34CB}"/>
              </a:ext>
            </a:extLst>
          </p:cNvPr>
          <p:cNvSpPr/>
          <p:nvPr/>
        </p:nvSpPr>
        <p:spPr>
          <a:xfrm>
            <a:off x="132230" y="1107613"/>
            <a:ext cx="8915400" cy="7010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/>
              <a:t>Again. 		Start “.Rproj”. 		Do “git pull”. 		Awesome.</a:t>
            </a:r>
            <a:endParaRPr lang="en-US" sz="2000" dirty="0"/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8E59ED2A-409F-4992-8245-F6CB7CE710E2}"/>
              </a:ext>
            </a:extLst>
          </p:cNvPr>
          <p:cNvSpPr txBox="1"/>
          <p:nvPr/>
        </p:nvSpPr>
        <p:spPr>
          <a:xfrm>
            <a:off x="369065" y="4373769"/>
            <a:ext cx="60888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Workflow</a:t>
            </a:r>
            <a:r>
              <a:rPr lang="en-US"/>
              <a:t> (git yourself a coffee)</a:t>
            </a:r>
          </a:p>
          <a:p>
            <a:endParaRPr lang="en-US"/>
          </a:p>
          <a:p>
            <a:pPr marL="342900" indent="-342900">
              <a:buAutoNum type="arabicParenR"/>
            </a:pPr>
            <a:r>
              <a:rPr lang="en-US"/>
              <a:t>Click project file “seminars_in_applied_economics .Rproj”</a:t>
            </a:r>
          </a:p>
          <a:p>
            <a:pPr marL="342900" indent="-342900">
              <a:buAutoNum type="arabicParenR"/>
            </a:pPr>
            <a:r>
              <a:rPr lang="en-US"/>
              <a:t>Go right upper panel, Git tab, Pull botton</a:t>
            </a:r>
          </a:p>
          <a:p>
            <a:pPr marL="342900" indent="-342900">
              <a:buAutoNum type="arabicParenR"/>
            </a:pPr>
            <a:endParaRPr lang="en-US"/>
          </a:p>
          <a:p>
            <a:r>
              <a:rPr lang="en-US"/>
              <a:t>Enjoy</a:t>
            </a:r>
          </a:p>
          <a:p>
            <a:endParaRPr lang="en-US"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A5C74F51-52B9-493D-AFEC-5E2629E98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161" y="2727909"/>
            <a:ext cx="4762999" cy="9307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D5B0CD3-4263-4DB8-870D-A3A802B6D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967" y="4389490"/>
            <a:ext cx="1361383" cy="134331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FB9B84B-5863-4692-B5F0-182B5C3F33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338" y="1808703"/>
            <a:ext cx="1301173" cy="1301173"/>
          </a:xfrm>
          <a:prstGeom prst="rect">
            <a:avLst/>
          </a:prstGeom>
        </p:spPr>
      </p:pic>
      <p:cxnSp>
        <p:nvCxnSpPr>
          <p:cNvPr id="18" name="Straight Arrow Connector 6">
            <a:extLst>
              <a:ext uri="{FF2B5EF4-FFF2-40B4-BE49-F238E27FC236}">
                <a16:creationId xmlns:a16="http://schemas.microsoft.com/office/drawing/2014/main" id="{51D9D8DC-2BF1-4DBE-9E48-EA2AA6B4A9C2}"/>
              </a:ext>
            </a:extLst>
          </p:cNvPr>
          <p:cNvCxnSpPr>
            <a:cxnSpLocks/>
          </p:cNvCxnSpPr>
          <p:nvPr/>
        </p:nvCxnSpPr>
        <p:spPr>
          <a:xfrm flipH="1">
            <a:off x="1936338" y="3014505"/>
            <a:ext cx="374783" cy="733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6">
            <a:extLst>
              <a:ext uri="{FF2B5EF4-FFF2-40B4-BE49-F238E27FC236}">
                <a16:creationId xmlns:a16="http://schemas.microsoft.com/office/drawing/2014/main" id="{CC288AA8-BC42-44BD-96F7-F8FD913C9978}"/>
              </a:ext>
            </a:extLst>
          </p:cNvPr>
          <p:cNvCxnSpPr>
            <a:cxnSpLocks/>
          </p:cNvCxnSpPr>
          <p:nvPr/>
        </p:nvCxnSpPr>
        <p:spPr>
          <a:xfrm flipH="1" flipV="1">
            <a:off x="6457950" y="3429000"/>
            <a:ext cx="1259184" cy="944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3759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E6359D5-1FFC-412E-9F79-3126E2320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B5317-AED0-46AD-9E81-B0DC9B12BB56}" type="datetime1">
              <a:rPr lang="en-US" smtClean="0"/>
              <a:t>4/18/2022</a:t>
            </a:fld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45B8F86-EE75-4D04-816F-CEB302110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True stories …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0B4294-41A5-44EE-A33D-1CF0DBE58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343282-4C34-4F16-9C01-89E44A1458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378C998-E02F-4E2F-BC72-4D6F0B8FB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950" y="1084489"/>
            <a:ext cx="7426099" cy="315987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0E27618-A5AC-4716-B496-599FAF3410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701" y="4249756"/>
            <a:ext cx="2106595" cy="210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52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481D41-D5CD-F042-8FC0-5659D7E25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EC7EA-6B25-4ADD-9860-0E855B6142BC}" type="datetime1">
              <a:rPr lang="en-US" smtClean="0"/>
              <a:t>4/18/2022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7E9391-6913-4C41-8C29-18C4F0136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800"/>
              <a:t>	</a:t>
            </a:r>
            <a:r>
              <a:rPr lang="en-US"/>
              <a:t>Software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C393C-7BAD-D147-88A8-AE7589E97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14BF3-8268-A349-BDBA-411B4380B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8A957-9325-EB49-BEBD-0CC9764D8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47" y="2019451"/>
            <a:ext cx="1040453" cy="8047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EDB5BF-7FA9-E14A-9EAD-4975725A7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494" y="2020401"/>
            <a:ext cx="966304" cy="966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0FA41-7EA2-7A43-9229-D69DBC808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4368" y="2015511"/>
            <a:ext cx="2045508" cy="8533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286733-6DD0-494B-AA49-32776EDC1C43}"/>
              </a:ext>
            </a:extLst>
          </p:cNvPr>
          <p:cNvSpPr txBox="1"/>
          <p:nvPr/>
        </p:nvSpPr>
        <p:spPr>
          <a:xfrm>
            <a:off x="443948" y="3144825"/>
            <a:ext cx="1205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Statistical Software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DA6791-53F0-9E44-84FF-6D991276D7B7}"/>
              </a:ext>
            </a:extLst>
          </p:cNvPr>
          <p:cNvSpPr txBox="1"/>
          <p:nvPr/>
        </p:nvSpPr>
        <p:spPr>
          <a:xfrm>
            <a:off x="2663494" y="3078813"/>
            <a:ext cx="149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Integrated Development Environment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DEE9C-36EB-554B-95C9-2951CEA7D8CB}"/>
              </a:ext>
            </a:extLst>
          </p:cNvPr>
          <p:cNvSpPr txBox="1"/>
          <p:nvPr/>
        </p:nvSpPr>
        <p:spPr>
          <a:xfrm>
            <a:off x="4664366" y="3062405"/>
            <a:ext cx="1793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Control &amp; file sharing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5FC24421-290C-AB4A-8C1F-29E3EE70A800}"/>
              </a:ext>
            </a:extLst>
          </p:cNvPr>
          <p:cNvSpPr txBox="1">
            <a:spLocks/>
          </p:cNvSpPr>
          <p:nvPr/>
        </p:nvSpPr>
        <p:spPr>
          <a:xfrm>
            <a:off x="208904" y="1214370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The course uses different software components for learning.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A8C5E8-9889-C44A-B045-FA0901A140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3EB4BC-C015-4541-8D38-BA8D298CF66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1">
            <a:extLst>
              <a:ext uri="{FF2B5EF4-FFF2-40B4-BE49-F238E27FC236}">
                <a16:creationId xmlns:a16="http://schemas.microsoft.com/office/drawing/2014/main" id="{2CB47649-F18E-4D96-AFB0-79193BD720BE}"/>
              </a:ext>
            </a:extLst>
          </p:cNvPr>
          <p:cNvSpPr txBox="1"/>
          <p:nvPr/>
        </p:nvSpPr>
        <p:spPr>
          <a:xfrm>
            <a:off x="402432" y="4827961"/>
            <a:ext cx="279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Datacamp </a:t>
            </a:r>
          </a:p>
          <a:p>
            <a:r>
              <a:rPr lang="en-US"/>
              <a:t>(Learning Platform)</a:t>
            </a:r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0BCD0224-A40A-4FF3-A0EA-C46894A4793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023" y="4829039"/>
            <a:ext cx="1730818" cy="907237"/>
          </a:xfrm>
          <a:prstGeom prst="rect">
            <a:avLst/>
          </a:prstGeom>
        </p:spPr>
      </p:pic>
      <p:sp>
        <p:nvSpPr>
          <p:cNvPr id="22" name="TextBox 11">
            <a:extLst>
              <a:ext uri="{FF2B5EF4-FFF2-40B4-BE49-F238E27FC236}">
                <a16:creationId xmlns:a16="http://schemas.microsoft.com/office/drawing/2014/main" id="{CDB0F456-69F4-42E7-851A-DCB366C20D20}"/>
              </a:ext>
            </a:extLst>
          </p:cNvPr>
          <p:cNvSpPr txBox="1"/>
          <p:nvPr/>
        </p:nvSpPr>
        <p:spPr>
          <a:xfrm>
            <a:off x="2436364" y="5774701"/>
            <a:ext cx="1848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Datacamp</a:t>
            </a:r>
            <a:r>
              <a:rPr lang="en-US" dirty="0"/>
              <a:t> Mobile</a:t>
            </a: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E9A10310-727D-44E9-8BA8-6E8C32461ECA}"/>
              </a:ext>
            </a:extLst>
          </p:cNvPr>
          <p:cNvSpPr txBox="1"/>
          <p:nvPr/>
        </p:nvSpPr>
        <p:spPr>
          <a:xfrm>
            <a:off x="5947417" y="5802353"/>
            <a:ext cx="24413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*All work on either Mac or Windows operation system.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77675898-D521-4CA6-BFC4-0CEB4B9E6AB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377" y="1923729"/>
            <a:ext cx="2246247" cy="1263514"/>
          </a:xfrm>
          <a:prstGeom prst="rect">
            <a:avLst/>
          </a:prstGeom>
        </p:spPr>
      </p:pic>
      <p:sp>
        <p:nvSpPr>
          <p:cNvPr id="26" name="TextBox 13">
            <a:extLst>
              <a:ext uri="{FF2B5EF4-FFF2-40B4-BE49-F238E27FC236}">
                <a16:creationId xmlns:a16="http://schemas.microsoft.com/office/drawing/2014/main" id="{8142DA58-DF9C-4B23-A695-4C7AAD14D004}"/>
              </a:ext>
            </a:extLst>
          </p:cNvPr>
          <p:cNvSpPr txBox="1"/>
          <p:nvPr/>
        </p:nvSpPr>
        <p:spPr>
          <a:xfrm>
            <a:off x="7638036" y="3279671"/>
            <a:ext cx="926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Cloud storage</a:t>
            </a: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99DB7933-3625-448B-9B44-74EC7D01E1D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47" y="4134382"/>
            <a:ext cx="2900218" cy="603514"/>
          </a:xfrm>
          <a:prstGeom prst="rect">
            <a:avLst/>
          </a:prstGeom>
        </p:spPr>
      </p:pic>
      <p:sp>
        <p:nvSpPr>
          <p:cNvPr id="9" name="AutoShape 2" descr="Microsoft Teams - Zusammenarbeit in Unternehmen | anaptis"/>
          <p:cNvSpPr>
            <a:spLocks noChangeAspect="1" noChangeArrowheads="1"/>
          </p:cNvSpPr>
          <p:nvPr/>
        </p:nvSpPr>
        <p:spPr bwMode="auto">
          <a:xfrm>
            <a:off x="155575" y="-822325"/>
            <a:ext cx="214312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619" y="4264097"/>
            <a:ext cx="1261431" cy="1173131"/>
          </a:xfrm>
          <a:prstGeom prst="rect">
            <a:avLst/>
          </a:prstGeom>
        </p:spPr>
      </p:pic>
      <p:sp>
        <p:nvSpPr>
          <p:cNvPr id="24" name="TextBox 13">
            <a:extLst>
              <a:ext uri="{FF2B5EF4-FFF2-40B4-BE49-F238E27FC236}">
                <a16:creationId xmlns:a16="http://schemas.microsoft.com/office/drawing/2014/main" id="{AB0DEE9C-36EB-554B-95C9-2951CEA7D8CB}"/>
              </a:ext>
            </a:extLst>
          </p:cNvPr>
          <p:cNvSpPr txBox="1"/>
          <p:nvPr/>
        </p:nvSpPr>
        <p:spPr>
          <a:xfrm>
            <a:off x="6271309" y="4432379"/>
            <a:ext cx="1793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Assignments &amp; 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797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814D11-64C9-084A-8143-FA5198F8A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91CEB-D519-416E-8327-5E9360604438}" type="datetime1">
              <a:rPr lang="en-US" smtClean="0"/>
              <a:t>4/18/2022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A0AC5D-6802-3845-89A4-48754006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351679"/>
            <a:ext cx="8515350" cy="591477"/>
          </a:xfrm>
        </p:spPr>
        <p:txBody>
          <a:bodyPr/>
          <a:lstStyle/>
          <a:p>
            <a:r>
              <a:rPr lang="en-US" dirty="0"/>
              <a:t>Now just run some code (we </a:t>
            </a:r>
            <a:r>
              <a:rPr lang="en-US"/>
              <a:t>will explain it later)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6D8A-CA77-2A41-814A-586C5C7DA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28B4C-9239-9347-9A4E-423BA9C7B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AF443B-D0B1-DB42-81A6-ED1712661B7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C7DB05-40AE-1343-8C32-CD2B2BDFC97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72C4453-5828-2240-B035-011B84F135FB}"/>
              </a:ext>
            </a:extLst>
          </p:cNvPr>
          <p:cNvSpPr/>
          <p:nvPr/>
        </p:nvSpPr>
        <p:spPr>
          <a:xfrm>
            <a:off x="235324" y="1178876"/>
            <a:ext cx="8673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https://github.com/MarcoKuehne/seminars_in_applied_economics</a:t>
            </a:r>
            <a:r>
              <a:rPr lang="en-US"/>
              <a:t> has </a:t>
            </a:r>
            <a:r>
              <a:rPr lang="en-US" dirty="0"/>
              <a:t>the R code.</a:t>
            </a:r>
          </a:p>
          <a:p>
            <a:pPr algn="ctr"/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937E9E0-77B1-4BAC-B495-3633CE62F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22" y="1879010"/>
            <a:ext cx="7416800" cy="2785753"/>
          </a:xfrm>
          <a:prstGeom prst="rect">
            <a:avLst/>
          </a:prstGeom>
        </p:spPr>
      </p:pic>
      <p:sp>
        <p:nvSpPr>
          <p:cNvPr id="14" name="Rectangle 12">
            <a:extLst>
              <a:ext uri="{FF2B5EF4-FFF2-40B4-BE49-F238E27FC236}">
                <a16:creationId xmlns:a16="http://schemas.microsoft.com/office/drawing/2014/main" id="{EAE68151-181C-4BE9-98CB-EF724C7109DB}"/>
              </a:ext>
            </a:extLst>
          </p:cNvPr>
          <p:cNvSpPr/>
          <p:nvPr/>
        </p:nvSpPr>
        <p:spPr>
          <a:xfrm>
            <a:off x="315938" y="4864225"/>
            <a:ext cx="8673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install.packages('pacman’) </a:t>
            </a:r>
          </a:p>
          <a:p>
            <a:r>
              <a:rPr lang="en-US"/>
              <a:t>pacman::p_load(tidyverse, cowplot, magick, haven, DT, beepr, fun, cowsay, plotly)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590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87017-C750-4BAB-AD34-2CECD5CFFE74}" type="datetime1">
              <a:rPr lang="en-US" smtClean="0"/>
              <a:t>4/18/2022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Last </a:t>
            </a:r>
            <a:r>
              <a:rPr lang="en-US" dirty="0"/>
              <a:t>item</a:t>
            </a:r>
            <a:r>
              <a:rPr lang="en-US"/>
              <a:t>. Create </a:t>
            </a:r>
            <a:r>
              <a:rPr lang="en-US" dirty="0"/>
              <a:t>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Why? </a:t>
            </a:r>
            <a:endParaRPr lang="en-US" sz="1600" dirty="0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901BCA87-38B2-473B-91FA-C0D5CC168147}"/>
              </a:ext>
            </a:extLst>
          </p:cNvPr>
          <p:cNvSpPr/>
          <p:nvPr/>
        </p:nvSpPr>
        <p:spPr>
          <a:xfrm>
            <a:off x="556084" y="2425825"/>
            <a:ext cx="803373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Create a personal folder inside the R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“Git pull” downloads all new changes from the Github repository.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There is a “Git push” button that you cannot use.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Github repo is public but read-only.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Create a personal folder that is ignored by git.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This is were you can work on scripts and homework.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767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3CBAC-1699-44B7-99E3-ECC5C7188350}" type="datetime1">
              <a:rPr lang="en-US" smtClean="0"/>
              <a:t>4/18/2022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Last item. Create a personal folder.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9B004E-D40B-3B42-A31F-C8AFAD401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465" y="2824256"/>
            <a:ext cx="3937000" cy="698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764745-91F4-A14D-90CC-7ED730B3A31C}"/>
              </a:ext>
            </a:extLst>
          </p:cNvPr>
          <p:cNvSpPr txBox="1"/>
          <p:nvPr/>
        </p:nvSpPr>
        <p:spPr>
          <a:xfrm>
            <a:off x="2545976" y="3675530"/>
            <a:ext cx="1744901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Click New Folder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9F9DDA-F3BC-C041-AFA9-7E3975C94933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2420471" y="3415554"/>
            <a:ext cx="997956" cy="259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2">
            <a:extLst>
              <a:ext uri="{FF2B5EF4-FFF2-40B4-BE49-F238E27FC236}">
                <a16:creationId xmlns:a16="http://schemas.microsoft.com/office/drawing/2014/main" id="{0EAB96A5-9B17-4BD8-8597-E8E273FACFE6}"/>
              </a:ext>
            </a:extLst>
          </p:cNvPr>
          <p:cNvSpPr/>
          <p:nvPr/>
        </p:nvSpPr>
        <p:spPr>
          <a:xfrm>
            <a:off x="481616" y="2057893"/>
            <a:ext cx="80337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You can create folders from inside Rstudio.</a:t>
            </a:r>
          </a:p>
        </p:txBody>
      </p:sp>
    </p:spTree>
    <p:extLst>
      <p:ext uri="{BB962C8B-B14F-4D97-AF65-F5344CB8AC3E}">
        <p14:creationId xmlns:p14="http://schemas.microsoft.com/office/powerpoint/2010/main" val="1802290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87017-C750-4BAB-AD34-2CECD5CFFE74}" type="datetime1">
              <a:rPr lang="en-US" smtClean="0"/>
              <a:t>4/18/2022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Last </a:t>
            </a:r>
            <a:r>
              <a:rPr lang="en-US" dirty="0"/>
              <a:t>item</a:t>
            </a:r>
            <a:r>
              <a:rPr lang="en-US"/>
              <a:t>. Create </a:t>
            </a:r>
            <a:r>
              <a:rPr lang="en-US" dirty="0"/>
              <a:t>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23E392-49DB-0745-9ABA-BF00DBB98A2E}"/>
              </a:ext>
            </a:extLst>
          </p:cNvPr>
          <p:cNvSpPr/>
          <p:nvPr/>
        </p:nvSpPr>
        <p:spPr>
          <a:xfrm>
            <a:off x="114300" y="5527213"/>
            <a:ext cx="8915400" cy="5532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When you work and make changes to scripts, SAVE AS to a personal folder that is ignored by git.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Open the “</a:t>
            </a:r>
            <a:r>
              <a:rPr lang="en-US" sz="1600" dirty="0" err="1"/>
              <a:t>gitignore</a:t>
            </a:r>
            <a:r>
              <a:rPr lang="en-US" sz="1600" dirty="0"/>
              <a:t>” file.  Add slash personal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6792AE8-9F9D-422C-9238-508575473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31" y="2034099"/>
            <a:ext cx="5943600" cy="2619375"/>
          </a:xfrm>
          <a:prstGeom prst="rect">
            <a:avLst/>
          </a:prstGeom>
        </p:spPr>
      </p:pic>
      <p:cxnSp>
        <p:nvCxnSpPr>
          <p:cNvPr id="15" name="Straight Arrow Connector 10">
            <a:extLst>
              <a:ext uri="{FF2B5EF4-FFF2-40B4-BE49-F238E27FC236}">
                <a16:creationId xmlns:a16="http://schemas.microsoft.com/office/drawing/2014/main" id="{EC244608-76A4-4F0E-929C-40D27DC1BE60}"/>
              </a:ext>
            </a:extLst>
          </p:cNvPr>
          <p:cNvCxnSpPr/>
          <p:nvPr/>
        </p:nvCxnSpPr>
        <p:spPr>
          <a:xfrm flipH="1" flipV="1">
            <a:off x="4572000" y="3540850"/>
            <a:ext cx="1855694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8">
            <a:extLst>
              <a:ext uri="{FF2B5EF4-FFF2-40B4-BE49-F238E27FC236}">
                <a16:creationId xmlns:a16="http://schemas.microsoft.com/office/drawing/2014/main" id="{1CD55C6C-7B67-4954-A943-0296C203BA08}"/>
              </a:ext>
            </a:extLst>
          </p:cNvPr>
          <p:cNvSpPr txBox="1"/>
          <p:nvPr/>
        </p:nvSpPr>
        <p:spPr>
          <a:xfrm>
            <a:off x="4609086" y="3958020"/>
            <a:ext cx="4086696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Name of folder to be </a:t>
            </a:r>
            <a:r>
              <a:rPr lang="en-US"/>
              <a:t>ignored “Personal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45174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53BA2-C818-46CA-8621-A9DCCDB7C9CC}" type="datetime1">
              <a:rPr lang="en-US" smtClean="0"/>
              <a:t>4/18/2022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51679"/>
            <a:ext cx="8515350" cy="591477"/>
          </a:xfrm>
        </p:spPr>
        <p:txBody>
          <a:bodyPr/>
          <a:lstStyle/>
          <a:p>
            <a:r>
              <a:rPr lang="en-US" dirty="0"/>
              <a:t>Almost setup…</a:t>
            </a:r>
            <a:r>
              <a:rPr lang="en-US" i="1" dirty="0"/>
              <a:t>don’t worry if you need help live.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2CD7BD-4229-2E4F-8F7C-E12D81559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159000"/>
            <a:ext cx="3810000" cy="2540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BFB634-E97B-054C-845E-FA1CBEF3CBE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E89E17-6E3C-1440-B78E-BF66D0BB267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442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85814AC-9807-4A26-A29E-F863E6C48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281A9-2352-4F29-8E11-78D9A64F8601}" type="datetime1">
              <a:rPr lang="en-US" smtClean="0"/>
              <a:t>4/18/2022</a:t>
            </a:fld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F55DF85-B853-4A72-875F-22A5F8A5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/>
              <a:t>Setup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59B4025-E7BE-43B9-A69D-11E357534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D08307-855A-496E-A8F7-CB7D3D20E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sp>
        <p:nvSpPr>
          <p:cNvPr id="7" name="Titel 2">
            <a:extLst>
              <a:ext uri="{FF2B5EF4-FFF2-40B4-BE49-F238E27FC236}">
                <a16:creationId xmlns:a16="http://schemas.microsoft.com/office/drawing/2014/main" id="{65E8459D-1073-4EC5-AACF-FFC415732FFA}"/>
              </a:ext>
            </a:extLst>
          </p:cNvPr>
          <p:cNvSpPr txBox="1">
            <a:spLocks/>
          </p:cNvSpPr>
          <p:nvPr/>
        </p:nvSpPr>
        <p:spPr>
          <a:xfrm>
            <a:off x="628650" y="179366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b="1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FFF7D2E7-D7C8-4ED6-AAEC-489BAB8E1503}"/>
              </a:ext>
            </a:extLst>
          </p:cNvPr>
          <p:cNvSpPr txBox="1">
            <a:spLocks/>
          </p:cNvSpPr>
          <p:nvPr/>
        </p:nvSpPr>
        <p:spPr>
          <a:xfrm>
            <a:off x="129390" y="1139145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>
                <a:solidFill>
                  <a:schemeClr val="bg1"/>
                </a:solidFill>
              </a:rPr>
              <a:t>Steps to complete.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9" name="Titel 2">
            <a:extLst>
              <a:ext uri="{FF2B5EF4-FFF2-40B4-BE49-F238E27FC236}">
                <a16:creationId xmlns:a16="http://schemas.microsoft.com/office/drawing/2014/main" id="{2317FA0E-92EB-4E6F-AA7F-2B1C728E95A0}"/>
              </a:ext>
            </a:extLst>
          </p:cNvPr>
          <p:cNvSpPr txBox="1">
            <a:spLocks/>
          </p:cNvSpPr>
          <p:nvPr/>
        </p:nvSpPr>
        <p:spPr>
          <a:xfrm>
            <a:off x="224433" y="2659224"/>
            <a:ext cx="7886700" cy="85221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Step 1. Install MS Teams.</a:t>
            </a:r>
          </a:p>
          <a:p>
            <a:r>
              <a:rPr lang="en-US" sz="3600" dirty="0" smtClean="0"/>
              <a:t>Step </a:t>
            </a:r>
            <a:r>
              <a:rPr lang="en-US" sz="3600" dirty="0"/>
              <a:t>2</a:t>
            </a:r>
            <a:r>
              <a:rPr lang="en-US" sz="3600" dirty="0" smtClean="0"/>
              <a:t>. </a:t>
            </a:r>
            <a:r>
              <a:rPr lang="en-US" sz="3600" dirty="0"/>
              <a:t>Install R</a:t>
            </a:r>
            <a:r>
              <a:rPr lang="en-US" sz="3600" dirty="0" smtClean="0"/>
              <a:t>.</a:t>
            </a:r>
            <a:endParaRPr lang="en-US" sz="3600" dirty="0"/>
          </a:p>
          <a:p>
            <a:r>
              <a:rPr lang="en-US" sz="3600" dirty="0"/>
              <a:t>Step </a:t>
            </a:r>
            <a:r>
              <a:rPr lang="en-US" sz="3600" dirty="0" smtClean="0"/>
              <a:t>3. </a:t>
            </a:r>
            <a:r>
              <a:rPr lang="en-US" sz="3600" dirty="0"/>
              <a:t>Install RStudio.</a:t>
            </a:r>
          </a:p>
          <a:p>
            <a:r>
              <a:rPr lang="en-US" sz="3600" dirty="0"/>
              <a:t>Step </a:t>
            </a:r>
            <a:r>
              <a:rPr lang="en-US" sz="3600" dirty="0"/>
              <a:t>4</a:t>
            </a:r>
            <a:r>
              <a:rPr lang="en-US" sz="3600" dirty="0" smtClean="0"/>
              <a:t>. </a:t>
            </a:r>
            <a:r>
              <a:rPr lang="en-US" sz="3600" dirty="0"/>
              <a:t>Install </a:t>
            </a:r>
            <a:r>
              <a:rPr lang="en-US" sz="3600" dirty="0" err="1"/>
              <a:t>git</a:t>
            </a:r>
            <a:r>
              <a:rPr lang="en-US" sz="3600" dirty="0"/>
              <a:t>.</a:t>
            </a:r>
          </a:p>
          <a:p>
            <a:r>
              <a:rPr lang="en-US" sz="3600" dirty="0"/>
              <a:t>Step </a:t>
            </a:r>
            <a:r>
              <a:rPr lang="en-US" sz="3600" dirty="0"/>
              <a:t>5</a:t>
            </a:r>
            <a:r>
              <a:rPr lang="en-US" sz="3600" dirty="0" smtClean="0"/>
              <a:t>. </a:t>
            </a:r>
            <a:r>
              <a:rPr lang="en-US" sz="3600" dirty="0"/>
              <a:t>Connect RStudio to </a:t>
            </a:r>
            <a:r>
              <a:rPr lang="en-US" sz="3600" dirty="0" err="1"/>
              <a:t>Github</a:t>
            </a:r>
            <a:r>
              <a:rPr lang="en-US" sz="3600" dirty="0"/>
              <a:t>.</a:t>
            </a:r>
          </a:p>
          <a:p>
            <a:endParaRPr lang="en-US" sz="3600" dirty="0"/>
          </a:p>
          <a:p>
            <a:r>
              <a:rPr lang="de-DE" sz="2000" b="1" dirty="0"/>
              <a:t>* </a:t>
            </a:r>
            <a:r>
              <a:rPr lang="en-US" sz="2000" dirty="0"/>
              <a:t>If you have completed this setup and can run code …you’re off to a great start!  And don’t worry if you hit a hiccup, we will figure it out.</a:t>
            </a:r>
          </a:p>
          <a:p>
            <a:endParaRPr lang="de-DE" b="1" dirty="0"/>
          </a:p>
        </p:txBody>
      </p:sp>
      <p:pic>
        <p:nvPicPr>
          <p:cNvPr id="10" name="Grafik 9" descr="Ein Bild, das Text, Person, drinnen enthält.&#10;&#10;Automatisch generierte Beschreibung">
            <a:extLst>
              <a:ext uri="{FF2B5EF4-FFF2-40B4-BE49-F238E27FC236}">
                <a16:creationId xmlns:a16="http://schemas.microsoft.com/office/drawing/2014/main" id="{159C29F8-2A15-4ABD-866B-727031BF3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850" y="1824585"/>
            <a:ext cx="285750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891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Microsoft Teams</a:t>
            </a:r>
            <a:r>
              <a:rPr lang="en-US" sz="3200" dirty="0">
                <a:solidFill>
                  <a:schemeClr val="bg1"/>
                </a:solidFill>
              </a:rPr>
              <a:t>: Office 365 Education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70CD-9735-4013-B663-1DDD8DDB74DE}" type="datetime1">
              <a:rPr lang="en-US" smtClean="0"/>
              <a:t>4/18/2022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</a:t>
            </a:r>
            <a:r>
              <a:rPr lang="en-US" dirty="0"/>
              <a:t>1</a:t>
            </a:r>
            <a:r>
              <a:rPr lang="en-US" dirty="0" smtClean="0"/>
              <a:t>.  </a:t>
            </a:r>
            <a:r>
              <a:rPr lang="en-US" dirty="0"/>
              <a:t>Install </a:t>
            </a:r>
            <a:r>
              <a:rPr lang="en-US" dirty="0" smtClean="0"/>
              <a:t>MS Teams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917101-479C-0749-AEC3-C0CD10A7AD8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E83771-F586-BF45-9659-B89994CFB32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el 2">
            <a:extLst>
              <a:ext uri="{FF2B5EF4-FFF2-40B4-BE49-F238E27FC236}">
                <a16:creationId xmlns:a16="http://schemas.microsoft.com/office/drawing/2014/main" id="{09666EB0-6DC0-48DE-A29B-F8A08D76202E}"/>
              </a:ext>
            </a:extLst>
          </p:cNvPr>
          <p:cNvSpPr txBox="1">
            <a:spLocks/>
          </p:cNvSpPr>
          <p:nvPr/>
        </p:nvSpPr>
        <p:spPr>
          <a:xfrm>
            <a:off x="284375" y="2145107"/>
            <a:ext cx="5830675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600" b="1" dirty="0" smtClean="0"/>
              <a:t>Register Office 365 </a:t>
            </a:r>
            <a:r>
              <a:rPr lang="de-DE" sz="2600" b="1" dirty="0" err="1" smtClean="0"/>
              <a:t>education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with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your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student</a:t>
            </a:r>
            <a:r>
              <a:rPr lang="de-DE" sz="2600" b="1" dirty="0" smtClean="0"/>
              <a:t> E-Mail:</a:t>
            </a:r>
          </a:p>
          <a:p>
            <a:r>
              <a:rPr lang="de-DE" sz="2400" b="1" dirty="0" smtClean="0">
                <a:hlinkClick r:id="rId2"/>
              </a:rPr>
              <a:t>https</a:t>
            </a:r>
            <a:r>
              <a:rPr lang="de-DE" sz="2400" b="1" dirty="0">
                <a:hlinkClick r:id="rId2"/>
              </a:rPr>
              <a:t>://</a:t>
            </a:r>
            <a:r>
              <a:rPr lang="de-DE" sz="2400" b="1" dirty="0" smtClean="0">
                <a:hlinkClick r:id="rId2"/>
              </a:rPr>
              <a:t>www.microsoft.com/de-de/education/products/office</a:t>
            </a:r>
            <a:endParaRPr lang="de-DE" sz="2400" b="1" dirty="0"/>
          </a:p>
          <a:p>
            <a:endParaRPr lang="de-DE" sz="2400" b="1" dirty="0" smtClean="0"/>
          </a:p>
          <a:p>
            <a:r>
              <a:rPr lang="de-DE" sz="2400" b="1" dirty="0" err="1" smtClean="0"/>
              <a:t>Use</a:t>
            </a:r>
            <a:r>
              <a:rPr lang="de-DE" sz="2400" b="1" dirty="0" smtClean="0"/>
              <a:t> Team Link:</a:t>
            </a:r>
          </a:p>
          <a:p>
            <a:endParaRPr lang="de-DE" sz="2400" b="1" dirty="0" smtClean="0"/>
          </a:p>
          <a:p>
            <a:r>
              <a:rPr lang="de-DE" sz="1400" b="1" dirty="0">
                <a:hlinkClick r:id="rId3"/>
              </a:rPr>
              <a:t>https://</a:t>
            </a:r>
            <a:r>
              <a:rPr lang="de-DE" sz="1400" b="1" dirty="0" smtClean="0">
                <a:hlinkClick r:id="rId3"/>
              </a:rPr>
              <a:t>teams.microsoft.com/l/team/19%3aBL5KRIQ2fKd248VCfkT5xCpa33P_QmTvl_zQWd5YnbE1%40thread.tacv2/conversations?groupId=7eae0536-0949-4fed-b6dc-3c89aac103df&amp;tenantId=41360a17-9216-4d8b-bc2d-26b7cc95fe99</a:t>
            </a:r>
            <a:endParaRPr lang="de-DE" sz="1400" b="1" dirty="0" smtClean="0"/>
          </a:p>
          <a:p>
            <a:endParaRPr lang="de-DE" sz="1400" b="1" dirty="0" smtClean="0"/>
          </a:p>
          <a:p>
            <a:pPr marL="457200" indent="-457200">
              <a:buFontTx/>
              <a:buChar char="-"/>
            </a:pPr>
            <a:endParaRPr lang="de-DE" b="1" dirty="0" smtClean="0"/>
          </a:p>
          <a:p>
            <a:endParaRPr lang="de-DE" b="1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272" y="2533897"/>
            <a:ext cx="253365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620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–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70CD-9735-4013-B663-1DDD8DDB74DE}" type="datetime1">
              <a:rPr lang="en-US" smtClean="0"/>
              <a:t>4/18/2022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</a:t>
            </a:r>
            <a:r>
              <a:rPr lang="en-US" dirty="0" smtClean="0"/>
              <a:t>2.  </a:t>
            </a:r>
            <a:r>
              <a:rPr lang="en-US" dirty="0"/>
              <a:t>Install Base -R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02A5F6-A367-7449-A2FC-094E6690A4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90" y="1765008"/>
            <a:ext cx="6317593" cy="3721392"/>
          </a:xfrm>
          <a:prstGeom prst="rect">
            <a:avLst/>
          </a:prstGeom>
        </p:spPr>
      </p:pic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appropriate version Linux, Mac or Windows.</a:t>
            </a:r>
          </a:p>
          <a:p>
            <a:r>
              <a:rPr lang="en-US" dirty="0">
                <a:hlinkClick r:id="rId3"/>
              </a:rPr>
              <a:t>https://cloud.r-project.org/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917101-479C-0749-AEC3-C0CD10A7AD8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E83771-F586-BF45-9659-B89994CFB32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358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Local Laptop – Windows or Mac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064F-B148-45F9-9D1A-C0CA7CF6C766}" type="datetime1">
              <a:rPr lang="en-US" smtClean="0"/>
              <a:t>4/18/2022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</a:t>
            </a:r>
            <a:r>
              <a:rPr lang="en-US" dirty="0" smtClean="0"/>
              <a:t>3. </a:t>
            </a:r>
            <a:r>
              <a:rPr lang="en-US" dirty="0"/>
              <a:t>Install RStudio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096434"/>
            <a:ext cx="8726193" cy="10857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</a:t>
            </a:r>
            <a:r>
              <a:rPr lang="en-US">
                <a:solidFill>
                  <a:schemeClr val="bg1"/>
                </a:solidFill>
              </a:rPr>
              <a:t>the RStudio </a:t>
            </a:r>
            <a:r>
              <a:rPr lang="en-US" dirty="0">
                <a:solidFill>
                  <a:schemeClr val="bg1"/>
                </a:solidFill>
              </a:rPr>
              <a:t>Desktop (</a:t>
            </a:r>
            <a:r>
              <a:rPr lang="en-US">
                <a:solidFill>
                  <a:schemeClr val="bg1"/>
                </a:solidFill>
              </a:rPr>
              <a:t>Free)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>
                <a:hlinkClick r:id="rId2"/>
              </a:rPr>
              <a:t>https</a:t>
            </a:r>
            <a:r>
              <a:rPr lang="en-US" dirty="0">
                <a:hlinkClick r:id="rId2"/>
              </a:rPr>
              <a:t>://rstudio.com/products/rstudio/download</a:t>
            </a:r>
            <a:r>
              <a:rPr lang="en-US">
                <a:hlinkClick r:id="rId2"/>
              </a:rPr>
              <a:t>/</a:t>
            </a:r>
            <a:r>
              <a:rPr lang="en-US"/>
              <a:t> </a:t>
            </a:r>
            <a:endParaRPr lang="en-US" dirty="0"/>
          </a:p>
          <a:p>
            <a:r>
              <a:rPr lang="en-US" dirty="0">
                <a:hlinkClick r:id="rId3"/>
              </a:rPr>
              <a:t>https://rstudio.com/products/rstudio/download/#download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561A4D-1F25-E84A-AA63-E9BA259297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" y="1861702"/>
            <a:ext cx="5344639" cy="314827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B11AB9-E597-494D-A71A-3072228C8C8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67528A-962B-BA4E-BB37-BB849055CD6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58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</a:t>
            </a:r>
            <a:r>
              <a:rPr lang="en-US" sz="3200">
                <a:solidFill>
                  <a:schemeClr val="bg1"/>
                </a:solidFill>
              </a:rPr>
              <a:t>Laptop – Mac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878E6-601E-489C-9405-84D7569BEEB3}" type="datetime1">
              <a:rPr lang="en-US" smtClean="0"/>
              <a:t>4/18/2022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</a:t>
            </a:r>
            <a:r>
              <a:rPr lang="en-US" dirty="0" smtClean="0"/>
              <a:t>4. </a:t>
            </a:r>
            <a:r>
              <a:rPr lang="en-US" dirty="0"/>
              <a:t>Install Git (Mac)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98142"/>
            <a:ext cx="8726193" cy="883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rId2"/>
              </a:rPr>
              <a:t>https://git-scm.com/download/</a:t>
            </a:r>
            <a:r>
              <a:rPr lang="en-US">
                <a:hlinkClick r:id="rId2"/>
              </a:rPr>
              <a:t>mac </a:t>
            </a:r>
            <a:r>
              <a:rPr lang="en-US"/>
              <a:t> 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https://www.youtube.com/watch?v=twFo9wCpdSU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42503D-EB00-D744-9DFC-E68DD983B7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26" y="1749690"/>
            <a:ext cx="5110856" cy="338066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C1D76E-90B6-B14E-B676-F92A82AA404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7163FC-314C-E146-9B11-3C895A6918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034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Local Laptop – Windows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13C83-152C-49B5-9ED9-211F850B8D45}" type="datetime1">
              <a:rPr lang="en-US" smtClean="0"/>
              <a:t>4/18/2022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</a:t>
            </a:r>
            <a:r>
              <a:rPr lang="en-US" dirty="0" smtClean="0"/>
              <a:t>4. </a:t>
            </a:r>
            <a:r>
              <a:rPr lang="en-US" dirty="0"/>
              <a:t>Install Git (Windows)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44354"/>
            <a:ext cx="8726193" cy="9377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rId2"/>
              </a:rPr>
              <a:t>https://git-scm.com/download/</a:t>
            </a:r>
            <a:r>
              <a:rPr lang="en-US">
                <a:hlinkClick r:id="rId2"/>
              </a:rPr>
              <a:t>win</a:t>
            </a:r>
            <a:r>
              <a:rPr lang="en-US"/>
              <a:t> 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https://www.youtube.com/watch?v=nbFwejIsHlY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C6B6DF-4A45-FD4F-8BE7-ADA8CDF7A6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24" y="1833339"/>
            <a:ext cx="5006000" cy="331130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863D51-107B-BC45-9C1F-CA27B5F4B5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13742A-BB3C-AD4F-8893-BA25137EA7F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234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85814AC-9807-4A26-A29E-F863E6C48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281A9-2352-4F29-8E11-78D9A64F8601}" type="datetime1">
              <a:rPr lang="en-US" smtClean="0"/>
              <a:t>4/18/2022</a:t>
            </a:fld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F55DF85-B853-4A72-875F-22A5F8A5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/>
              <a:t>Magic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59B4025-E7BE-43B9-A69D-11E357534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D08307-855A-496E-A8F7-CB7D3D20E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sp>
        <p:nvSpPr>
          <p:cNvPr id="7" name="Titel 2">
            <a:extLst>
              <a:ext uri="{FF2B5EF4-FFF2-40B4-BE49-F238E27FC236}">
                <a16:creationId xmlns:a16="http://schemas.microsoft.com/office/drawing/2014/main" id="{65E8459D-1073-4EC5-AACF-FFC415732FFA}"/>
              </a:ext>
            </a:extLst>
          </p:cNvPr>
          <p:cNvSpPr txBox="1">
            <a:spLocks/>
          </p:cNvSpPr>
          <p:nvPr/>
        </p:nvSpPr>
        <p:spPr>
          <a:xfrm>
            <a:off x="628650" y="179366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b="1"/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60F337FC-CCAD-4652-B922-547AD2519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313" y="1666135"/>
            <a:ext cx="3219737" cy="3230293"/>
          </a:xfrm>
          <a:prstGeom prst="rect">
            <a:avLst/>
          </a:prstGeom>
        </p:spPr>
      </p:pic>
      <p:sp>
        <p:nvSpPr>
          <p:cNvPr id="10" name="Titel 2">
            <a:extLst>
              <a:ext uri="{FF2B5EF4-FFF2-40B4-BE49-F238E27FC236}">
                <a16:creationId xmlns:a16="http://schemas.microsoft.com/office/drawing/2014/main" id="{09666EB0-6DC0-48DE-A29B-F8A08D76202E}"/>
              </a:ext>
            </a:extLst>
          </p:cNvPr>
          <p:cNvSpPr txBox="1">
            <a:spLocks/>
          </p:cNvSpPr>
          <p:nvPr/>
        </p:nvSpPr>
        <p:spPr>
          <a:xfrm>
            <a:off x="750905" y="5330651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You should now have R, R-Studio and </a:t>
            </a:r>
            <a:r>
              <a:rPr lang="en-US" sz="3600" dirty="0" err="1"/>
              <a:t>git</a:t>
            </a:r>
            <a:r>
              <a:rPr lang="en-US" sz="3600" dirty="0"/>
              <a:t>.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49482474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931</Words>
  <Application>Microsoft Office PowerPoint</Application>
  <PresentationFormat>Bildschirmpräsentation (4:3)</PresentationFormat>
  <Paragraphs>202</Paragraphs>
  <Slides>24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1_Office Theme</vt:lpstr>
      <vt:lpstr>Becoming Fluent in Data (2022)</vt:lpstr>
      <vt:lpstr> Software</vt:lpstr>
      <vt:lpstr>Setup</vt:lpstr>
      <vt:lpstr>Step 1.  Install MS Teams</vt:lpstr>
      <vt:lpstr>Step 2.  Install Base -R</vt:lpstr>
      <vt:lpstr>Step 3. Install RStudio</vt:lpstr>
      <vt:lpstr>Step 4. Install Git (Mac)</vt:lpstr>
      <vt:lpstr>Step 4. Install Git (Windows)</vt:lpstr>
      <vt:lpstr>Magic</vt:lpstr>
      <vt:lpstr> All good?</vt:lpstr>
      <vt:lpstr> All good?</vt:lpstr>
      <vt:lpstr>You should now have R, R-Studio and git.</vt:lpstr>
      <vt:lpstr> Step 5. Connect Rstudio to Repo.</vt:lpstr>
      <vt:lpstr> Step 5. Setup a new project &amp; do a “git pull”</vt:lpstr>
      <vt:lpstr> Step 5. Setup a new project &amp; do a “git pull”</vt:lpstr>
      <vt:lpstr>Each day we will perform a “git pull” in case there are updates to curriculum to aid learning.</vt:lpstr>
      <vt:lpstr>One folder, all data.</vt:lpstr>
      <vt:lpstr>One folder, all data.</vt:lpstr>
      <vt:lpstr>True stories … </vt:lpstr>
      <vt:lpstr>Now just run some code (we will explain it later)</vt:lpstr>
      <vt:lpstr>Last item. Create a personal folder.</vt:lpstr>
      <vt:lpstr>Last item. Create a personal folder.</vt:lpstr>
      <vt:lpstr>Last item. Create a personal folder.</vt:lpstr>
      <vt:lpstr>Almost setup…don’t worry if you need help live.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Windows-Benutzer</cp:lastModifiedBy>
  <cp:revision>381</cp:revision>
  <dcterms:created xsi:type="dcterms:W3CDTF">2018-05-23T17:24:59Z</dcterms:created>
  <dcterms:modified xsi:type="dcterms:W3CDTF">2022-04-18T17:01:46Z</dcterms:modified>
</cp:coreProperties>
</file>